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40EA89-8DFC-4F23-9866-E573C7FBE3E6}">
  <a:tblStyle styleId="{5440EA89-8DFC-4F23-9866-E573C7FBE3E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81b8d9538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2a81b8d9538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g2a81b8d9538_0_2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e82ccda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e82ccda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11979a0c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11979a0c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11979a0c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11979a0c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11979a0c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11979a0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11979a0c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11979a0c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e82ccda3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e82ccda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11979a0c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11979a0c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11979a0c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11979a0c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11979a0c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d11979a0c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827b655d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827b655d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7108cd0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7108cd0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11979a0c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11979a0c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11979a0c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11979a0c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11979a0c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11979a0c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11979a0c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11979a0c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827b655d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e827b655d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11979a0c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11979a0c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11979a0c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11979a0c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d11979a0c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d11979a0c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e827b655d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e827b655d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827b655d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827b655d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11979a0c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11979a0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827b655d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827b655d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827b655d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827b655d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827b655d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827b655d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11979a0c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11979a0c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827b655d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827b655d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7108cd0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7108cd0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Roughly 0.01 ac resolution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11979a0c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11979a0c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11979a0c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11979a0c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11979a0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11979a0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11979a0c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11979a0c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1979a0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1979a0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hyperlink" Target="mailto:James.Morris@noaa.gov" TargetMode="External"/><Relationship Id="rId12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3.jpg"/><Relationship Id="rId6" Type="http://schemas.openxmlformats.org/officeDocument/2006/relationships/image" Target="../media/image2.jpg"/><Relationship Id="rId7" Type="http://schemas.openxmlformats.org/officeDocument/2006/relationships/image" Target="../media/image11.png"/><Relationship Id="rId8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0" y="1304100"/>
            <a:ext cx="9144000" cy="646500"/>
          </a:xfrm>
          <a:prstGeom prst="rect">
            <a:avLst/>
          </a:prstGeom>
          <a:solidFill>
            <a:srgbClr val="144A94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5A6C"/>
              </a:buClr>
              <a:buSzPts val="3900"/>
              <a:buFont typeface="Lato"/>
              <a:buNone/>
            </a:pPr>
            <a:r>
              <a:rPr b="1" lang="en" sz="3000">
                <a:solidFill>
                  <a:schemeClr val="lt1"/>
                </a:solidFill>
              </a:rPr>
              <a:t>Gulf of Maine Cable Routing - Stellwagen Bank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6085" t="29775"/>
          <a:stretch/>
        </p:blipFill>
        <p:spPr>
          <a:xfrm>
            <a:off x="2569153" y="10400"/>
            <a:ext cx="1308953" cy="10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9926" t="0"/>
          <a:stretch/>
        </p:blipFill>
        <p:spPr>
          <a:xfrm>
            <a:off x="3878107" y="10412"/>
            <a:ext cx="1308953" cy="10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50973" l="0" r="0" t="0"/>
          <a:stretch/>
        </p:blipFill>
        <p:spPr>
          <a:xfrm>
            <a:off x="6496000" y="-4195"/>
            <a:ext cx="2657200" cy="1095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ind Turbine" id="59" name="Google Shape;5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" y="12"/>
            <a:ext cx="1316207" cy="10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7">
            <a:alphaModFix/>
          </a:blip>
          <a:srcRect b="31951" l="73072" r="7465" t="41029"/>
          <a:stretch/>
        </p:blipFill>
        <p:spPr>
          <a:xfrm>
            <a:off x="1316224" y="-1"/>
            <a:ext cx="1252937" cy="108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87053" y="-4198"/>
            <a:ext cx="1316207" cy="109521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b="10204" l="0" r="0" t="10196"/>
          <a:stretch/>
        </p:blipFill>
        <p:spPr>
          <a:xfrm>
            <a:off x="479608" y="2890698"/>
            <a:ext cx="1244012" cy="4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98113" y="35735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/>
              <a:t>NOAA OSW Spatial Team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James.Morris@noaa.gov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11">
            <a:alphaModFix/>
          </a:blip>
          <a:srcRect b="0" l="0" r="0" t="22540"/>
          <a:stretch/>
        </p:blipFill>
        <p:spPr>
          <a:xfrm>
            <a:off x="4504425" y="2645725"/>
            <a:ext cx="4359625" cy="23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7150" y="2292375"/>
            <a:ext cx="3100125" cy="4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2.1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 CZM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Base Case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234500" y="2138250"/>
            <a:ext cx="17412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*Cod spawning areas are primarily driving the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256975" y="3405975"/>
            <a:ext cx="21522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0564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101.5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66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0567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100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</a:t>
            </a:r>
            <a:r>
              <a:rPr lang="en" sz="1200">
                <a:solidFill>
                  <a:schemeClr val="dk2"/>
                </a:solidFill>
              </a:rPr>
              <a:t> Route = 64.9 miles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title"/>
          </p:nvPr>
        </p:nvSpPr>
        <p:spPr>
          <a:xfrm>
            <a:off x="437375" y="1843942"/>
            <a:ext cx="8520600" cy="13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2.2</a:t>
            </a:r>
            <a:endParaRPr b="1" sz="3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MA CZM Base Case (Cod Removed)</a:t>
            </a:r>
            <a:endParaRPr sz="36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2.2 Data &amp; Scoring</a:t>
            </a:r>
            <a:endParaRPr b="1" sz="2420"/>
          </a:p>
        </p:txBody>
      </p:sp>
      <p:graphicFrame>
        <p:nvGraphicFramePr>
          <p:cNvPr id="145" name="Google Shape;145;p24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Sediment (CONMAPSG) - Sand/Mud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Mix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Gravel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Rock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solidFill>
                            <a:schemeClr val="dk1"/>
                          </a:solidFill>
                        </a:rPr>
                        <a:t>Cod Spawning IBS (High)/Telemetry (UD 50)</a:t>
                      </a:r>
                      <a:endParaRPr sz="1200" strike="sng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/>
                        <a:t>0.8</a:t>
                      </a:r>
                      <a:endParaRPr sz="1200" strike="sngStrike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solidFill>
                            <a:schemeClr val="dk1"/>
                          </a:solidFill>
                        </a:rPr>
                        <a:t>Cod Spawning IBS (Low)/Telemetry (UD 90)</a:t>
                      </a:r>
                      <a:endParaRPr sz="1200" strike="sng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/>
                        <a:t>0.2</a:t>
                      </a:r>
                      <a:endParaRPr sz="1200" strike="sngStrike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Active and Inactive Disposal Sites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Intertidal Flats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Sand Patches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Channel Areas - (600-m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Anchorage Areas - (600-m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Eelgrass Meadows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Cable and Pipeline Areas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Submarine Cables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LNG Pipelines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p24"/>
          <p:cNvSpPr txBox="1"/>
          <p:nvPr/>
        </p:nvSpPr>
        <p:spPr>
          <a:xfrm>
            <a:off x="348025" y="4451050"/>
            <a:ext cx="7336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*Note recommended setback distances include an additional 500-m to account for a 1-km cable corridor, LCP analysis identifies a line, which is then given a 500-m setback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2.2 Data &amp; Scoring - </a:t>
            </a:r>
            <a:r>
              <a:rPr b="1" lang="en" sz="2420">
                <a:solidFill>
                  <a:srgbClr val="FF0000"/>
                </a:solidFill>
              </a:rPr>
              <a:t>Barriers</a:t>
            </a:r>
            <a:endParaRPr b="1" sz="2420">
              <a:solidFill>
                <a:srgbClr val="FF0000"/>
              </a:solidFill>
            </a:endParaRPr>
          </a:p>
        </p:txBody>
      </p:sp>
      <p:graphicFrame>
        <p:nvGraphicFramePr>
          <p:cNvPr id="153" name="Google Shape;153;p25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Barrier 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Coral Points (MA CZM provided) - (675-m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Sites to Avoid (NMS provided) - (1000-m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Boulder Ridges (NMS provided) - (500-m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Cape 500-m setback from shore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2.2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 CZM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Removed Cod Spawning Areas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125675" y="33931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79.2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54.6 miles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2.2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 CZM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Removed Cod Spawning Areas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180775" y="2567775"/>
            <a:ext cx="21522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0564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90.1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64.6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0567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92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62 miles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>
            <p:ph type="title"/>
          </p:nvPr>
        </p:nvSpPr>
        <p:spPr>
          <a:xfrm>
            <a:off x="437375" y="1843942"/>
            <a:ext cx="8520600" cy="13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2.3</a:t>
            </a:r>
            <a:endParaRPr b="1" sz="3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NMS</a:t>
            </a:r>
            <a:r>
              <a:rPr lang="en" sz="3620"/>
              <a:t> Base Case</a:t>
            </a:r>
            <a:endParaRPr sz="362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2.3 Data &amp; Scoring</a:t>
            </a:r>
            <a:endParaRPr b="1" sz="2420"/>
          </a:p>
        </p:txBody>
      </p:sp>
      <p:graphicFrame>
        <p:nvGraphicFramePr>
          <p:cNvPr id="182" name="Google Shape;182;p29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NMS Sediment - Gravel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Submarine Cables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Slope (Flatter is better)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Increasing Linear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3" name="Google Shape;183;p29"/>
          <p:cNvSpPr txBox="1"/>
          <p:nvPr/>
        </p:nvSpPr>
        <p:spPr>
          <a:xfrm>
            <a:off x="348025" y="4451050"/>
            <a:ext cx="7336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*Note recommended setback distances include an additional 500-m to account for a 1-km cable corridor, LCP analysis identifies a line, which is then given a 500-m setback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217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2.3 </a:t>
            </a:r>
            <a:r>
              <a:rPr b="1" lang="en" sz="2420">
                <a:solidFill>
                  <a:srgbClr val="FF0000"/>
                </a:solidFill>
              </a:rPr>
              <a:t>Barriers</a:t>
            </a:r>
            <a:endParaRPr b="1" sz="2420">
              <a:solidFill>
                <a:srgbClr val="FF0000"/>
              </a:solidFill>
            </a:endParaRPr>
          </a:p>
        </p:txBody>
      </p:sp>
      <p:graphicFrame>
        <p:nvGraphicFramePr>
          <p:cNvPr id="185" name="Google Shape;185;p29"/>
          <p:cNvGraphicFramePr/>
          <p:nvPr/>
        </p:nvGraphicFramePr>
        <p:xfrm>
          <a:off x="476050" y="285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Barrier 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Sites to Avoid (NMS provided) - (1000-m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Boulder Ridges (NMS provided) - (500-m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2.3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NMS Base Case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125675" y="33931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80.5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58.2 miles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2.3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NMS Base Case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180775" y="2567775"/>
            <a:ext cx="21522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0564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90.3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68.1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0567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88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65.7 miles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Proposed Sale Notice Lease Areas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type="title"/>
          </p:nvPr>
        </p:nvSpPr>
        <p:spPr>
          <a:xfrm>
            <a:off x="437375" y="1843942"/>
            <a:ext cx="8520600" cy="13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2.4</a:t>
            </a:r>
            <a:endParaRPr b="1" sz="3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NMS Base Case (North of TSS)</a:t>
            </a:r>
            <a:endParaRPr sz="362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2.4 Data &amp; Scoring</a:t>
            </a:r>
            <a:endParaRPr b="1" sz="2420"/>
          </a:p>
        </p:txBody>
      </p:sp>
      <p:graphicFrame>
        <p:nvGraphicFramePr>
          <p:cNvPr id="214" name="Google Shape;214;p33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NMS Sediment - Gravel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Submarine Cables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Slope (Flatter is better)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Increasing Linear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" name="Google Shape;215;p33"/>
          <p:cNvSpPr txBox="1"/>
          <p:nvPr/>
        </p:nvSpPr>
        <p:spPr>
          <a:xfrm>
            <a:off x="348025" y="4451050"/>
            <a:ext cx="7336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*Note recommended setback distances include an additional 500-m to account for a 1-km cable corridor, LCP analysis identifies a line, which is then given a 500-m setback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217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2.4 </a:t>
            </a:r>
            <a:r>
              <a:rPr b="1" lang="en" sz="2420">
                <a:solidFill>
                  <a:srgbClr val="FF0000"/>
                </a:solidFill>
              </a:rPr>
              <a:t>Barriers</a:t>
            </a:r>
            <a:endParaRPr b="1" sz="2420">
              <a:solidFill>
                <a:srgbClr val="FF0000"/>
              </a:solidFill>
            </a:endParaRPr>
          </a:p>
        </p:txBody>
      </p:sp>
      <p:graphicFrame>
        <p:nvGraphicFramePr>
          <p:cNvPr id="217" name="Google Shape;217;p33"/>
          <p:cNvGraphicFramePr/>
          <p:nvPr/>
        </p:nvGraphicFramePr>
        <p:xfrm>
          <a:off x="476050" y="285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Barrier 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Sites to Avoid (NMS provided) - (1000-m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Boulder Ridges (NMS provided) - (500-m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2.4a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NMS 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North of TSS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125675" y="33931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106.2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112.1 miles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2.4b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NMS 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North of TSS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Exit northern portion of NMS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125675" y="33931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90.5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106.3 miles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2.4b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NMS 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North of TSS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Exit northern portion of NMS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180775" y="2567775"/>
            <a:ext cx="21522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0564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99.2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115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0567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113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129 miles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>
            <p:ph type="title"/>
          </p:nvPr>
        </p:nvSpPr>
        <p:spPr>
          <a:xfrm>
            <a:off x="437375" y="1843942"/>
            <a:ext cx="8520600" cy="13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2.5</a:t>
            </a:r>
            <a:endParaRPr b="1" sz="3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NMS Base Case (South of TSS)</a:t>
            </a:r>
            <a:endParaRPr sz="362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2.5 Data &amp; Scoring</a:t>
            </a:r>
            <a:endParaRPr b="1" sz="2420"/>
          </a:p>
        </p:txBody>
      </p:sp>
      <p:graphicFrame>
        <p:nvGraphicFramePr>
          <p:cNvPr id="254" name="Google Shape;254;p38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NMS Sediment - Gravel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Submarine Cables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Slope (Flatter is better)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Increasing Linear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" name="Google Shape;255;p38"/>
          <p:cNvSpPr txBox="1"/>
          <p:nvPr/>
        </p:nvSpPr>
        <p:spPr>
          <a:xfrm>
            <a:off x="348025" y="4451050"/>
            <a:ext cx="7336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*Note recommended setback distances include an additional 500-m to account for a 1-km cable corridor, LCP analysis identifies a line, which is then given a 500-m setback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217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2.5 </a:t>
            </a:r>
            <a:r>
              <a:rPr b="1" lang="en" sz="2420">
                <a:solidFill>
                  <a:srgbClr val="FF0000"/>
                </a:solidFill>
              </a:rPr>
              <a:t>Barriers</a:t>
            </a:r>
            <a:endParaRPr b="1" sz="2420">
              <a:solidFill>
                <a:srgbClr val="FF0000"/>
              </a:solidFill>
            </a:endParaRPr>
          </a:p>
        </p:txBody>
      </p:sp>
      <p:graphicFrame>
        <p:nvGraphicFramePr>
          <p:cNvPr id="257" name="Google Shape;257;p38"/>
          <p:cNvGraphicFramePr/>
          <p:nvPr/>
        </p:nvGraphicFramePr>
        <p:xfrm>
          <a:off x="476050" y="285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Barrier 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Sites to Avoid (NMS provided) - (1000-m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Boulder Ridges (NMS provided) - (500-m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2.5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NMS 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South of TSS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125675" y="33931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80.5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58.2 miles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2.5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NMS 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South of TSS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180775" y="2567775"/>
            <a:ext cx="21522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0564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90.3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68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0567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88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65.7 miles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>
            <p:ph type="title"/>
          </p:nvPr>
        </p:nvSpPr>
        <p:spPr>
          <a:xfrm>
            <a:off x="437375" y="1843942"/>
            <a:ext cx="8520600" cy="13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2.6</a:t>
            </a:r>
            <a:endParaRPr b="1" sz="3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MA CZM (North TSS - Merrimack River end point)</a:t>
            </a:r>
            <a:endParaRPr sz="36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4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Iterations</a:t>
            </a:r>
            <a:endParaRPr b="1" sz="3620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286250" y="1233900"/>
            <a:ext cx="87726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7390" lvl="0" marL="457200" rtl="0" algn="l">
              <a:spcBef>
                <a:spcPts val="1100"/>
              </a:spcBef>
              <a:spcAft>
                <a:spcPts val="0"/>
              </a:spcAft>
              <a:buClr>
                <a:srgbClr val="3C4043"/>
              </a:buClr>
              <a:buSzPts val="2658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 2.1 - MA CZM Base Case</a:t>
            </a:r>
            <a:endParaRPr sz="2658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739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658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Model 2.2 - MA CZM Base Case (Cod Removed)</a:t>
            </a:r>
            <a:endParaRPr sz="2658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739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658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Model 2.3 - NMS Base Case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739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658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Model 2.4 - NMS Base Case (North of TSS)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739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658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Model 2.5 - NMS Base Case (South of TSS)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739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658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Model 2.6 - MA CZM Base Case (Cod Removed) - North of TSS - Merrimack River end point)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2.6 Data &amp; Scoring</a:t>
            </a:r>
            <a:endParaRPr b="1" sz="2420"/>
          </a:p>
        </p:txBody>
      </p:sp>
      <p:graphicFrame>
        <p:nvGraphicFramePr>
          <p:cNvPr id="286" name="Google Shape;286;p42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Sediment (CONMAPSG) - Sand/Mud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Mix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Gravel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Rock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solidFill>
                            <a:schemeClr val="dk1"/>
                          </a:solidFill>
                        </a:rPr>
                        <a:t>Cod Spawning IBS (High)/Telemetry (UD 50)</a:t>
                      </a:r>
                      <a:endParaRPr sz="1200" strike="sng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/>
                        <a:t>0.8</a:t>
                      </a:r>
                      <a:endParaRPr sz="1200" strike="sngStrike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solidFill>
                            <a:schemeClr val="dk1"/>
                          </a:solidFill>
                        </a:rPr>
                        <a:t>Cod Spawning IBS (Low)/Telemetry (UD 90)</a:t>
                      </a:r>
                      <a:endParaRPr sz="1200" strike="sng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/>
                        <a:t>0.2</a:t>
                      </a:r>
                      <a:endParaRPr sz="1200" strike="sngStrike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Active and Inactive Disposal Sites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Intertidal Flats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Sand Patches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Channel Areas - (600-m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Anchorage Areas - (600-m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Eelgrass Meadows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Cable and Pipeline Areas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Submarine Cables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LNG Pipelines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7" name="Google Shape;287;p42"/>
          <p:cNvSpPr txBox="1"/>
          <p:nvPr/>
        </p:nvSpPr>
        <p:spPr>
          <a:xfrm>
            <a:off x="348025" y="4451050"/>
            <a:ext cx="7336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*Note recommended setback distances include an additional 500-m to account for a 1-km cable corridor, LCP analysis identifies a line, which is then given a 500-m setback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3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2.6 Data &amp; Scoring - </a:t>
            </a:r>
            <a:r>
              <a:rPr b="1" lang="en" sz="2420">
                <a:solidFill>
                  <a:srgbClr val="FF0000"/>
                </a:solidFill>
              </a:rPr>
              <a:t>Barriers</a:t>
            </a:r>
            <a:endParaRPr b="1" sz="2420">
              <a:solidFill>
                <a:srgbClr val="FF0000"/>
              </a:solidFill>
            </a:endParaRPr>
          </a:p>
        </p:txBody>
      </p:sp>
      <p:graphicFrame>
        <p:nvGraphicFramePr>
          <p:cNvPr id="294" name="Google Shape;294;p43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Barrier 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Coral Points (MA CZM provided) - (675-m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Sites to Avoid (NMS provided) - (1000-m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Boulder Ridges (NMS provided) - (500-m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Cape 500-m setback from shore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4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2.6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301" name="Google Shape;301;p44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 CZM - North of TSS - Merrimack River end point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2" name="Google Shape;302;p44"/>
          <p:cNvSpPr txBox="1"/>
          <p:nvPr/>
        </p:nvSpPr>
        <p:spPr>
          <a:xfrm>
            <a:off x="180775" y="2567775"/>
            <a:ext cx="21522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0564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Merrimack River = 85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0567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Merrimack River = 97.8 miles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9667" y="2755416"/>
            <a:ext cx="3060500" cy="229539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6167156" y="4643105"/>
            <a:ext cx="211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2.5 - South of TSS</a:t>
            </a:r>
            <a:endParaRPr b="1" sz="1100"/>
          </a:p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175" y="473613"/>
            <a:ext cx="3060500" cy="229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 rotWithShape="1">
          <a:blip r:embed="rId5">
            <a:alphaModFix/>
          </a:blip>
          <a:srcRect b="99" l="0" r="0" t="99"/>
          <a:stretch/>
        </p:blipFill>
        <p:spPr>
          <a:xfrm>
            <a:off x="-7617" y="448675"/>
            <a:ext cx="3063240" cy="229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 rotWithShape="1">
          <a:blip r:embed="rId6">
            <a:alphaModFix/>
          </a:blip>
          <a:srcRect b="99" l="0" r="0" t="99"/>
          <a:stretch/>
        </p:blipFill>
        <p:spPr>
          <a:xfrm>
            <a:off x="-5035" y="2760915"/>
            <a:ext cx="3063240" cy="229278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/>
          <p:nvPr/>
        </p:nvSpPr>
        <p:spPr>
          <a:xfrm>
            <a:off x="46075" y="2335075"/>
            <a:ext cx="276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2.1 - MA CZM Base Case</a:t>
            </a:r>
            <a:endParaRPr b="1" sz="1100"/>
          </a:p>
        </p:txBody>
      </p:sp>
      <p:sp>
        <p:nvSpPr>
          <p:cNvPr id="313" name="Google Shape;313;p45"/>
          <p:cNvSpPr txBox="1"/>
          <p:nvPr/>
        </p:nvSpPr>
        <p:spPr>
          <a:xfrm>
            <a:off x="3363" y="4651065"/>
            <a:ext cx="206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2.4a - North of TSS</a:t>
            </a:r>
            <a:endParaRPr b="1" sz="1100"/>
          </a:p>
        </p:txBody>
      </p:sp>
      <p:sp>
        <p:nvSpPr>
          <p:cNvPr id="314" name="Google Shape;314;p45"/>
          <p:cNvSpPr txBox="1"/>
          <p:nvPr/>
        </p:nvSpPr>
        <p:spPr>
          <a:xfrm>
            <a:off x="3089275" y="2356925"/>
            <a:ext cx="22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2.2 - Base Case No Cod</a:t>
            </a:r>
            <a:endParaRPr b="1" sz="1100"/>
          </a:p>
        </p:txBody>
      </p:sp>
      <p:sp>
        <p:nvSpPr>
          <p:cNvPr id="315" name="Google Shape;315;p45"/>
          <p:cNvSpPr txBox="1"/>
          <p:nvPr/>
        </p:nvSpPr>
        <p:spPr>
          <a:xfrm>
            <a:off x="713700" y="28700"/>
            <a:ext cx="76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Model</a:t>
            </a:r>
            <a:r>
              <a:rPr b="1" lang="en" sz="1800"/>
              <a:t> Comparison - Single Starting Point</a:t>
            </a:r>
            <a:endParaRPr b="1" sz="1800">
              <a:highlight>
                <a:srgbClr val="00FF00"/>
              </a:highlight>
            </a:endParaRPr>
          </a:p>
        </p:txBody>
      </p:sp>
      <p:pic>
        <p:nvPicPr>
          <p:cNvPr id="316" name="Google Shape;316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8175" y="473613"/>
            <a:ext cx="3060500" cy="229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 txBox="1"/>
          <p:nvPr/>
        </p:nvSpPr>
        <p:spPr>
          <a:xfrm>
            <a:off x="6137273" y="2356922"/>
            <a:ext cx="206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2.3 - NMS Base Case</a:t>
            </a:r>
            <a:endParaRPr b="1" sz="1100"/>
          </a:p>
        </p:txBody>
      </p:sp>
      <p:pic>
        <p:nvPicPr>
          <p:cNvPr id="318" name="Google Shape;318;p45"/>
          <p:cNvPicPr preferRelativeResize="0"/>
          <p:nvPr/>
        </p:nvPicPr>
        <p:blipFill rotWithShape="1">
          <a:blip r:embed="rId8">
            <a:alphaModFix/>
          </a:blip>
          <a:srcRect b="99" l="0" r="0" t="99"/>
          <a:stretch/>
        </p:blipFill>
        <p:spPr>
          <a:xfrm>
            <a:off x="3074165" y="2758070"/>
            <a:ext cx="3063240" cy="229278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/>
        </p:nvSpPr>
        <p:spPr>
          <a:xfrm>
            <a:off x="3082563" y="4648219"/>
            <a:ext cx="206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2.4b - North of TSS</a:t>
            </a:r>
            <a:endParaRPr b="1"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9667" y="2755416"/>
            <a:ext cx="3060500" cy="229539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6"/>
          <p:cNvSpPr txBox="1"/>
          <p:nvPr/>
        </p:nvSpPr>
        <p:spPr>
          <a:xfrm>
            <a:off x="6167150" y="4643100"/>
            <a:ext cx="22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2.6 - N. TSS Merrimack</a:t>
            </a:r>
            <a:endParaRPr b="1" sz="1100"/>
          </a:p>
        </p:txBody>
      </p:sp>
      <p:pic>
        <p:nvPicPr>
          <p:cNvPr id="326" name="Google Shape;32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175" y="473613"/>
            <a:ext cx="3060500" cy="229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6"/>
          <p:cNvPicPr preferRelativeResize="0"/>
          <p:nvPr/>
        </p:nvPicPr>
        <p:blipFill rotWithShape="1">
          <a:blip r:embed="rId5">
            <a:alphaModFix/>
          </a:blip>
          <a:srcRect b="99" l="0" r="0" t="99"/>
          <a:stretch/>
        </p:blipFill>
        <p:spPr>
          <a:xfrm>
            <a:off x="-7617" y="448675"/>
            <a:ext cx="3063240" cy="229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 rotWithShape="1">
          <a:blip r:embed="rId6">
            <a:alphaModFix/>
          </a:blip>
          <a:srcRect b="99" l="0" r="0" t="99"/>
          <a:stretch/>
        </p:blipFill>
        <p:spPr>
          <a:xfrm>
            <a:off x="-5035" y="2760915"/>
            <a:ext cx="3063240" cy="229278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6"/>
          <p:cNvSpPr txBox="1"/>
          <p:nvPr/>
        </p:nvSpPr>
        <p:spPr>
          <a:xfrm>
            <a:off x="46075" y="2335075"/>
            <a:ext cx="276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2.1 - MA CZM Base Case</a:t>
            </a:r>
            <a:endParaRPr b="1" sz="1100"/>
          </a:p>
        </p:txBody>
      </p:sp>
      <p:sp>
        <p:nvSpPr>
          <p:cNvPr id="330" name="Google Shape;330;p46"/>
          <p:cNvSpPr txBox="1"/>
          <p:nvPr/>
        </p:nvSpPr>
        <p:spPr>
          <a:xfrm>
            <a:off x="3363" y="4651065"/>
            <a:ext cx="206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2.4b - North of TSS</a:t>
            </a:r>
            <a:endParaRPr b="1" sz="1100"/>
          </a:p>
        </p:txBody>
      </p:sp>
      <p:sp>
        <p:nvSpPr>
          <p:cNvPr id="331" name="Google Shape;331;p46"/>
          <p:cNvSpPr txBox="1"/>
          <p:nvPr/>
        </p:nvSpPr>
        <p:spPr>
          <a:xfrm>
            <a:off x="3089275" y="2356925"/>
            <a:ext cx="22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2.2 - Base Case No Cod</a:t>
            </a:r>
            <a:endParaRPr b="1" sz="1100"/>
          </a:p>
        </p:txBody>
      </p:sp>
      <p:sp>
        <p:nvSpPr>
          <p:cNvPr id="332" name="Google Shape;332;p46"/>
          <p:cNvSpPr txBox="1"/>
          <p:nvPr/>
        </p:nvSpPr>
        <p:spPr>
          <a:xfrm>
            <a:off x="713700" y="28700"/>
            <a:ext cx="76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Model Comparison - Separate Lease Starting Points</a:t>
            </a:r>
            <a:endParaRPr b="1" sz="1800"/>
          </a:p>
        </p:txBody>
      </p:sp>
      <p:pic>
        <p:nvPicPr>
          <p:cNvPr id="333" name="Google Shape;333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8175" y="473613"/>
            <a:ext cx="3060500" cy="229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6"/>
          <p:cNvSpPr txBox="1"/>
          <p:nvPr/>
        </p:nvSpPr>
        <p:spPr>
          <a:xfrm>
            <a:off x="6137273" y="2356922"/>
            <a:ext cx="206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2.3 - NMS Base Case</a:t>
            </a:r>
            <a:endParaRPr b="1" sz="1100"/>
          </a:p>
        </p:txBody>
      </p:sp>
      <p:pic>
        <p:nvPicPr>
          <p:cNvPr id="335" name="Google Shape;335;p46"/>
          <p:cNvPicPr preferRelativeResize="0"/>
          <p:nvPr/>
        </p:nvPicPr>
        <p:blipFill rotWithShape="1">
          <a:blip r:embed="rId8">
            <a:alphaModFix/>
          </a:blip>
          <a:srcRect b="99" l="0" r="0" t="99"/>
          <a:stretch/>
        </p:blipFill>
        <p:spPr>
          <a:xfrm>
            <a:off x="3074165" y="2758070"/>
            <a:ext cx="3063240" cy="229278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/>
          <p:nvPr/>
        </p:nvSpPr>
        <p:spPr>
          <a:xfrm>
            <a:off x="3082563" y="4648219"/>
            <a:ext cx="206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Model 2.5 - South of TSS</a:t>
            </a:r>
            <a:endParaRPr b="1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4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General Modeling Parameters</a:t>
            </a:r>
            <a:endParaRPr b="1" sz="3620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286250" y="1005300"/>
            <a:ext cx="87726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84730" lvl="0" marL="457200" rtl="0" algn="l">
              <a:spcBef>
                <a:spcPts val="110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1,000-m wide corridors</a:t>
            </a:r>
            <a:endParaRPr sz="2658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473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50-m x 50-m </a:t>
            </a: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square</a:t>
            </a: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grid (consistent with MA CZM)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473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Points of Interconnection (End Points)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4730" lvl="1" marL="9144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○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Boston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4730" lvl="1" marL="9144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○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Plymouth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473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Data layers are scored 0 - 1 for inclusion in Least Cost Path Analysis; score closer to 0 is more suitable (lower cost), score closer to 1 is less suitable (higher cost)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4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MA CZM Data/Scoring</a:t>
            </a:r>
            <a:endParaRPr b="1" sz="362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7125"/>
            <a:ext cx="3677542" cy="39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139050" y="1114950"/>
            <a:ext cx="4694700" cy="3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NCCOS converted scores to fit 0 -1 scoring scale: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00FF00"/>
                </a:highlight>
              </a:rPr>
              <a:t>1 = 0.2</a:t>
            </a:r>
            <a:endParaRPr b="1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00FF00"/>
                </a:highlight>
              </a:rPr>
              <a:t>2 = 0.4</a:t>
            </a:r>
            <a:endParaRPr b="1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 = 0.6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4 = 0.8</a:t>
            </a:r>
            <a:endParaRPr b="1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5 = 1</a:t>
            </a:r>
            <a:endParaRPr b="1"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437375" y="1843942"/>
            <a:ext cx="8520600" cy="13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2.1</a:t>
            </a:r>
            <a:endParaRPr b="1" sz="3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MA CZM Base Case</a:t>
            </a:r>
            <a:endParaRPr sz="36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2.1 Data &amp; Scoring</a:t>
            </a:r>
            <a:endParaRPr b="1" sz="2420"/>
          </a:p>
        </p:txBody>
      </p:sp>
      <p:graphicFrame>
        <p:nvGraphicFramePr>
          <p:cNvPr id="106" name="Google Shape;106;p19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Sediment (CONMAPSG) - Sand/Mud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Mix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Gravel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Rock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Cod Spawning IBS (High)/Telemetry (UD 50)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Cod Spawning IBS (Low)/Telemetry (UD 90)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Active and Inactive Disposal Sites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Intertidal Flats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Sand Patches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Channel Areas - (600-m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Anchorage Areas - (600-m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Eelgrass Meadows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Cable and Pipeline Areas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Submarine Cables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LNG Pipelines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" name="Google Shape;107;p19"/>
          <p:cNvSpPr txBox="1"/>
          <p:nvPr/>
        </p:nvSpPr>
        <p:spPr>
          <a:xfrm>
            <a:off x="348025" y="4451050"/>
            <a:ext cx="7336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*Note recommended setback distances include an additional 500-m to account for a 1-km cable corridor, LCP analysis identifies a line, which is then given a 500-m setback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2.1 Data &amp; Scoring - </a:t>
            </a:r>
            <a:r>
              <a:rPr b="1" lang="en" sz="2420">
                <a:solidFill>
                  <a:srgbClr val="FF0000"/>
                </a:solidFill>
              </a:rPr>
              <a:t>Barriers</a:t>
            </a:r>
            <a:endParaRPr b="1" sz="2420">
              <a:solidFill>
                <a:srgbClr val="FF0000"/>
              </a:solidFill>
            </a:endParaRPr>
          </a:p>
        </p:txBody>
      </p:sp>
      <p:graphicFrame>
        <p:nvGraphicFramePr>
          <p:cNvPr id="114" name="Google Shape;114;p20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{5440EA89-8DFC-4F23-9866-E573C7FBE3E6}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Barrier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Coral Points (MA CZM provided) - (675-m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Sites to Avoid (NMS provided) - (1000-m </a:t>
                      </a: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setback</a:t>
                      </a: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Boulder Ridges (NMS provided) - (500-m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Cape 500-m setback from shore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2.1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 CZM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Base Case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234500" y="2138250"/>
            <a:ext cx="17412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*Cod spawning areas are primarily driving the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256975" y="3405975"/>
            <a:ext cx="21522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</a:t>
            </a:r>
            <a:r>
              <a:rPr lang="en" sz="1200">
                <a:solidFill>
                  <a:schemeClr val="dk2"/>
                </a:solidFill>
              </a:rPr>
              <a:t> Route = 101.5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66 miles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